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1pPr>
    <a:lvl2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2pPr>
    <a:lvl3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3pPr>
    <a:lvl4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4pPr>
    <a:lvl5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5pPr>
    <a:lvl6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6pPr>
    <a:lvl7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7pPr>
    <a:lvl8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8pPr>
    <a:lvl9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“Inserisci qui una citazione”.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sto titolo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pPr/>
            <a:r>
              <a:t>Testo titolo</a:t>
            </a:r>
          </a:p>
        </p:txBody>
      </p:sp>
      <p:sp>
        <p:nvSpPr>
          <p:cNvPr id="118" name="Corpo livello uno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/>
            </a:lvl1pPr>
            <a:lvl2pPr marL="0" indent="0" algn="ctr" defTabSz="821531">
              <a:spcBef>
                <a:spcPts val="0"/>
              </a:spcBef>
              <a:buSzTx/>
              <a:buNone/>
              <a:defRPr sz="4400"/>
            </a:lvl2pPr>
            <a:lvl3pPr marL="0" indent="0" algn="ctr" defTabSz="821531">
              <a:spcBef>
                <a:spcPts val="0"/>
              </a:spcBef>
              <a:buSzTx/>
              <a:buNone/>
              <a:defRPr sz="4400"/>
            </a:lvl3pPr>
            <a:lvl4pPr marL="0" indent="0" algn="ctr" defTabSz="821531">
              <a:spcBef>
                <a:spcPts val="0"/>
              </a:spcBef>
              <a:buSzTx/>
              <a:buNone/>
              <a:defRPr sz="4400"/>
            </a:lvl4pPr>
            <a:lvl5pPr marL="0" indent="0" algn="ctr" defTabSz="821531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/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sto titolo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Testo titolo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5500">
              <a:lnSpc>
                <a:spcPct val="100000"/>
              </a:lnSpc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30" name="a cura della…"/>
          <p:cNvSpPr txBox="1"/>
          <p:nvPr/>
        </p:nvSpPr>
        <p:spPr>
          <a:xfrm>
            <a:off x="948626" y="4809406"/>
            <a:ext cx="21839088" cy="490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700">
                <a:solidFill>
                  <a:srgbClr val="FFFFFF"/>
                </a:solidFill>
                <a:latin typeface="ShelleyAllegroBT-Regular"/>
                <a:ea typeface="ShelleyAllegroBT-Regular"/>
                <a:cs typeface="ShelleyAllegroBT-Regular"/>
                <a:sym typeface="ShelleyAllegroBT-Regular"/>
              </a:defRPr>
            </a:pPr>
            <a:r>
              <a:t>a cura della</a:t>
            </a:r>
          </a:p>
          <a:p>
            <a:pPr>
              <a:defRPr sz="9800">
                <a:solidFill>
                  <a:srgbClr val="FFFFFF"/>
                </a:solidFill>
                <a:latin typeface="ShelleyAllegroBT-Regular"/>
                <a:ea typeface="ShelleyAllegroBT-Regular"/>
                <a:cs typeface="ShelleyAllegroBT-Regular"/>
                <a:sym typeface="ShelleyAllegroBT-Regular"/>
              </a:defRPr>
            </a:pPr>
            <a:r>
              <a:t> Commissione consiliare di Formazione </a:t>
            </a:r>
          </a:p>
          <a:p>
            <a:pPr>
              <a:defRPr sz="9800">
                <a:solidFill>
                  <a:srgbClr val="FFFFFF"/>
                </a:solidFill>
                <a:latin typeface="ShelleyAllegroBT-Regular"/>
                <a:ea typeface="ShelleyAllegroBT-Regular"/>
                <a:cs typeface="ShelleyAllegroBT-Regular"/>
                <a:sym typeface="ShelleyAllegroBT-Regular"/>
              </a:defRPr>
            </a:pPr>
            <a:r>
              <a:t>del Consiglio dell’Ordine degli Avvocati di Firenze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L PERCORSO FORMATIVO…"/>
          <p:cNvSpPr txBox="1"/>
          <p:nvPr/>
        </p:nvSpPr>
        <p:spPr>
          <a:xfrm>
            <a:off x="6446835" y="2330168"/>
            <a:ext cx="11490330" cy="175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200">
                <a:solidFill>
                  <a:srgbClr val="FFFFFF"/>
                </a:solidFill>
              </a:defRPr>
            </a:pPr>
            <a:r>
              <a:t>IL PERCORSO FORMATIVO</a:t>
            </a:r>
          </a:p>
          <a:p>
            <a:pPr>
              <a:defRPr b="1" i="1" sz="5200">
                <a:solidFill>
                  <a:srgbClr val="FFFFFF"/>
                </a:solidFill>
              </a:defRPr>
            </a:pPr>
            <a:r>
              <a:t> EX ART. 7</a:t>
            </a:r>
          </a:p>
        </p:txBody>
      </p:sp>
      <p:pic>
        <p:nvPicPr>
          <p:cNvPr id="192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94" name="Partecipazione ad un corso  di formazione specialistica, organizzato dalle Università in convenzione con il CNF o con i COA, anche di intesa con le associazioni specialistiche maggiormente rappresentative"/>
          <p:cNvSpPr txBox="1"/>
          <p:nvPr/>
        </p:nvSpPr>
        <p:spPr>
          <a:xfrm>
            <a:off x="3949415" y="5872880"/>
            <a:ext cx="18120439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700">
                <a:solidFill>
                  <a:srgbClr val="FFFFFF"/>
                </a:solidFill>
              </a:defRPr>
            </a:pPr>
            <a:r>
              <a:t>Partecipazione ad un corso  di formazione specialistica, organizzato dalle </a:t>
            </a:r>
            <a:r>
              <a:rPr u="sng">
                <a:solidFill>
                  <a:srgbClr val="E22400"/>
                </a:solidFill>
              </a:rPr>
              <a:t>Università</a:t>
            </a:r>
            <a:r>
              <a:t> in </a:t>
            </a:r>
            <a:r>
              <a:rPr u="sng">
                <a:solidFill>
                  <a:srgbClr val="E22400"/>
                </a:solidFill>
              </a:rPr>
              <a:t>convenzione</a:t>
            </a:r>
            <a:r>
              <a:t> con il </a:t>
            </a:r>
            <a:r>
              <a:rPr u="sng"/>
              <a:t>CNF</a:t>
            </a:r>
            <a:r>
              <a:t> o con i </a:t>
            </a:r>
            <a:r>
              <a:rPr u="sng"/>
              <a:t>COA</a:t>
            </a:r>
            <a:r>
              <a:t>, anche di intesa con le </a:t>
            </a:r>
            <a:r>
              <a:rPr u="sng"/>
              <a:t>associazioni</a:t>
            </a:r>
            <a:r>
              <a:t> </a:t>
            </a:r>
            <a:r>
              <a:rPr u="sng"/>
              <a:t>specialistiche</a:t>
            </a:r>
            <a:r>
              <a:t> maggiormente rappresentative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L PERCORSO FORMATIVO…"/>
          <p:cNvSpPr txBox="1"/>
          <p:nvPr/>
        </p:nvSpPr>
        <p:spPr>
          <a:xfrm>
            <a:off x="6446835" y="2051511"/>
            <a:ext cx="11490330" cy="175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200">
                <a:solidFill>
                  <a:srgbClr val="FFFFFF"/>
                </a:solidFill>
              </a:defRPr>
            </a:pPr>
            <a:r>
              <a:t>IL PERCORSO FORMATIVO</a:t>
            </a:r>
          </a:p>
          <a:p>
            <a:pPr>
              <a:defRPr b="1" i="1" sz="5200">
                <a:solidFill>
                  <a:srgbClr val="FFFFFF"/>
                </a:solidFill>
              </a:defRPr>
            </a:pPr>
            <a:r>
              <a:t> EX ART. 7</a:t>
            </a:r>
          </a:p>
        </p:txBody>
      </p:sp>
      <p:pic>
        <p:nvPicPr>
          <p:cNvPr id="197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99" name="Partecipazione ad un corso  di formazione specialistica, organizzato dalle Università in convenzione con il CNF o con i COA, anche di intesa con le associazioni specialistiche maggiormente rappresentative"/>
          <p:cNvSpPr txBox="1"/>
          <p:nvPr/>
        </p:nvSpPr>
        <p:spPr>
          <a:xfrm>
            <a:off x="233987" y="5251450"/>
            <a:ext cx="7659123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3000">
                <a:solidFill>
                  <a:srgbClr val="FFFFFF"/>
                </a:solidFill>
              </a:defRPr>
            </a:pPr>
            <a:r>
              <a:t>Partecipazione ad un corso  di formazione specialistica, organizzato dalle </a:t>
            </a:r>
            <a:r>
              <a:rPr u="sng">
                <a:solidFill>
                  <a:srgbClr val="E22400"/>
                </a:solidFill>
              </a:rPr>
              <a:t>Università</a:t>
            </a:r>
            <a:r>
              <a:t> in </a:t>
            </a:r>
            <a:r>
              <a:rPr u="sng">
                <a:solidFill>
                  <a:srgbClr val="E22400"/>
                </a:solidFill>
              </a:rPr>
              <a:t>convenzione</a:t>
            </a:r>
            <a:r>
              <a:t> con il </a:t>
            </a:r>
            <a:r>
              <a:rPr u="sng"/>
              <a:t>CNF</a:t>
            </a:r>
            <a:r>
              <a:t> o con i </a:t>
            </a:r>
            <a:r>
              <a:rPr u="sng"/>
              <a:t>COA</a:t>
            </a:r>
            <a:r>
              <a:t>, anche di intesa con le </a:t>
            </a:r>
            <a:r>
              <a:rPr u="sng"/>
              <a:t>associazioni</a:t>
            </a:r>
            <a:r>
              <a:t> </a:t>
            </a:r>
            <a:r>
              <a:rPr u="sng"/>
              <a:t>specialistiche</a:t>
            </a:r>
            <a:r>
              <a:t> maggiormente rappresentative</a:t>
            </a:r>
          </a:p>
        </p:txBody>
      </p:sp>
      <p:sp>
        <p:nvSpPr>
          <p:cNvPr id="200" name="Freccia"/>
          <p:cNvSpPr/>
          <p:nvPr/>
        </p:nvSpPr>
        <p:spPr>
          <a:xfrm>
            <a:off x="8394235" y="6205949"/>
            <a:ext cx="3281523" cy="130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01" name="Durata almeno biennale con didattica non inferiore a  200 ore…"/>
          <p:cNvSpPr txBox="1"/>
          <p:nvPr/>
        </p:nvSpPr>
        <p:spPr>
          <a:xfrm>
            <a:off x="12254720" y="4234499"/>
            <a:ext cx="1090505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t>Durata almeno biennale con didattica non inferiore a  200 ore  </a:t>
            </a:r>
          </a:p>
          <a:p>
            <a: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t>(di cui almeno 100 di didattica frontale)</a:t>
            </a:r>
          </a:p>
        </p:txBody>
      </p:sp>
      <p:sp>
        <p:nvSpPr>
          <p:cNvPr id="202" name="Composizione mista del corpo docente"/>
          <p:cNvSpPr txBox="1"/>
          <p:nvPr/>
        </p:nvSpPr>
        <p:spPr>
          <a:xfrm>
            <a:off x="12187839" y="6857993"/>
            <a:ext cx="94002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Composizione mista del corpo docente</a:t>
            </a:r>
          </a:p>
        </p:txBody>
      </p:sp>
      <p:sp>
        <p:nvSpPr>
          <p:cNvPr id="203" name="Testo"/>
          <p:cNvSpPr txBox="1"/>
          <p:nvPr/>
        </p:nvSpPr>
        <p:spPr>
          <a:xfrm>
            <a:off x="3772209" y="11679714"/>
            <a:ext cx="43008" cy="127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</a:p>
        </p:txBody>
      </p:sp>
      <p:sp>
        <p:nvSpPr>
          <p:cNvPr id="204" name="Obbligo di frequenza almeno all’80% del corso"/>
          <p:cNvSpPr txBox="1"/>
          <p:nvPr/>
        </p:nvSpPr>
        <p:spPr>
          <a:xfrm>
            <a:off x="12234540" y="7988857"/>
            <a:ext cx="1138245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Obbligo di frequenza almeno all’80% del corso</a:t>
            </a:r>
          </a:p>
        </p:txBody>
      </p:sp>
      <p:sp>
        <p:nvSpPr>
          <p:cNvPr id="205" name="Previsione di almeno una prova scritta e orale al termine di ciascun anno"/>
          <p:cNvSpPr txBox="1"/>
          <p:nvPr/>
        </p:nvSpPr>
        <p:spPr>
          <a:xfrm>
            <a:off x="12234541" y="8951635"/>
            <a:ext cx="1009554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Previsione di almeno una prova scritta e orale al termine di ciascun anno </a:t>
            </a:r>
          </a:p>
        </p:txBody>
      </p:sp>
      <p:sp>
        <p:nvSpPr>
          <p:cNvPr id="206" name="Previsione di una parte generale  e per il civile, penale o amministrativo almeno un anno deve essere dedicato al singolo indirizzo"/>
          <p:cNvSpPr txBox="1"/>
          <p:nvPr/>
        </p:nvSpPr>
        <p:spPr>
          <a:xfrm>
            <a:off x="12234541" y="10828814"/>
            <a:ext cx="11257915" cy="1828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t>Previsione di una parte generale  e per il </a:t>
            </a: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civile</a:t>
            </a:r>
            <a:r>
              <a:t>, </a:t>
            </a:r>
            <a:r>
              <a: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penale</a:t>
            </a:r>
            <a:r>
              <a:t> o </a:t>
            </a:r>
            <a:r>
              <a:rPr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  <a:t>amministrativo</a:t>
            </a:r>
            <a:r>
              <a:t> almeno un anno deve essere dedicato al singolo indirizzo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7"/>
      <p:bldP build="whole" bldLvl="1" animBg="1" rev="0" advAuto="0" spid="205" grpId="6"/>
      <p:bldP build="whole" bldLvl="1" animBg="1" rev="0" advAuto="0" spid="203" grpId="4"/>
      <p:bldP build="whole" bldLvl="1" animBg="1" rev="0" advAuto="0" spid="200" grpId="1"/>
      <p:bldP build="whole" bldLvl="1" animBg="1" rev="0" advAuto="0" spid="202" grpId="3"/>
      <p:bldP build="whole" bldLvl="1" animBg="1" rev="0" advAuto="0" spid="204" grpId="5"/>
      <p:bldP build="whole" bldLvl="1" animBg="1" rev="0" advAuto="0" spid="20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ttangolo arrotondato"/>
          <p:cNvSpPr/>
          <p:nvPr/>
        </p:nvSpPr>
        <p:spPr>
          <a:xfrm>
            <a:off x="12070639" y="9388817"/>
            <a:ext cx="11922588" cy="4176933"/>
          </a:xfrm>
          <a:prstGeom prst="roundRect">
            <a:avLst>
              <a:gd name="adj" fmla="val 4561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09" name="Specializzazione per “comprovata esperienza”…"/>
          <p:cNvSpPr txBox="1"/>
          <p:nvPr/>
        </p:nvSpPr>
        <p:spPr>
          <a:xfrm>
            <a:off x="6446835" y="2013033"/>
            <a:ext cx="11490330" cy="264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200">
                <a:solidFill>
                  <a:srgbClr val="FFFFFF"/>
                </a:solidFill>
              </a:defRPr>
            </a:pPr>
            <a:r>
              <a:t>Specializzazione per “comprovata esperienza”</a:t>
            </a:r>
          </a:p>
          <a:p>
            <a:pPr>
              <a:defRPr b="1" i="1" sz="5200">
                <a:solidFill>
                  <a:srgbClr val="FFFFFF"/>
                </a:solidFill>
              </a:defRPr>
            </a:pPr>
            <a:r>
              <a:t>(art. 8) </a:t>
            </a:r>
          </a:p>
        </p:txBody>
      </p:sp>
      <p:pic>
        <p:nvPicPr>
          <p:cNvPr id="210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212" name="Freccia"/>
          <p:cNvSpPr/>
          <p:nvPr/>
        </p:nvSpPr>
        <p:spPr>
          <a:xfrm>
            <a:off x="8394235" y="6205949"/>
            <a:ext cx="3281523" cy="130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3" name="Anzianità iscrizione all’albo ininterrotta per almeno 8 anni"/>
          <p:cNvSpPr txBox="1"/>
          <p:nvPr/>
        </p:nvSpPr>
        <p:spPr>
          <a:xfrm>
            <a:off x="12050114" y="4731869"/>
            <a:ext cx="11963638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Anzianità iscrizione all’albo ininterrotta per almeno 8 anni</a:t>
            </a:r>
          </a:p>
        </p:txBody>
      </p:sp>
      <p:sp>
        <p:nvSpPr>
          <p:cNvPr id="214" name="Esercizio (nei 5 anni) assiduo, prevalente e continuativo attività di avvocato in uno dei settori di specializzazione"/>
          <p:cNvSpPr txBox="1"/>
          <p:nvPr/>
        </p:nvSpPr>
        <p:spPr>
          <a:xfrm rot="28786">
            <a:off x="12062710" y="6265350"/>
            <a:ext cx="1193844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Esercizio (nei 5 anni) assiduo, prevalente e continuativo attività di avvocato in uno dei settori di specializzazione</a:t>
            </a:r>
          </a:p>
        </p:txBody>
      </p:sp>
      <p:sp>
        <p:nvSpPr>
          <p:cNvPr id="215" name="RELAZIONE DOCUMENTATA  comprovante che l’avvocato ha trattato nel quinquennio incarichi  fiduciari rilevanti per quantità e qualità, almeno pari a 10 per anno…"/>
          <p:cNvSpPr txBox="1"/>
          <p:nvPr/>
        </p:nvSpPr>
        <p:spPr>
          <a:xfrm>
            <a:off x="12775543" y="9748813"/>
            <a:ext cx="10512779" cy="345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27538" indent="-527538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rPr sz="45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RELAZIONE</a:t>
            </a:r>
            <a:r>
              <a:rPr sz="4500"/>
              <a:t> </a:t>
            </a:r>
            <a:r>
              <a:rPr sz="45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DOCUMENTATA</a:t>
            </a:r>
            <a:r>
              <a:rPr sz="3100" u="sng"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  <a:t> </a:t>
            </a:r>
            <a:r>
              <a:rPr sz="3100"/>
              <a:t> comprovante che l’avvocato ha trattato nel quinquennio incarichi  fiduciari rilevanti per quantità e qualità, almeno pari a 10 per anno </a:t>
            </a:r>
            <a:endParaRPr sz="3100"/>
          </a:p>
          <a:p>
            <a:pPr marL="363415" indent="-363415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rPr sz="3100"/>
              <a:t>(no affari con medesime questioni giuridiche ed analoga attività difensiva) </a:t>
            </a:r>
          </a:p>
        </p:txBody>
      </p:sp>
      <p:sp>
        <p:nvSpPr>
          <p:cNvPr id="216" name="Autocertificazione…"/>
          <p:cNvSpPr txBox="1"/>
          <p:nvPr/>
        </p:nvSpPr>
        <p:spPr>
          <a:xfrm>
            <a:off x="123073" y="5056702"/>
            <a:ext cx="7593618" cy="223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6100">
                <a:solidFill>
                  <a:srgbClr val="FFFFFF"/>
                </a:solidFill>
              </a:defRPr>
            </a:pPr>
            <a:r>
              <a:rPr u="sng"/>
              <a:t>Autocertificazione</a:t>
            </a:r>
            <a:endParaRPr u="sng"/>
          </a:p>
          <a:p>
            <a:pPr>
              <a:defRPr b="1" i="1" sz="7500">
                <a:solidFill>
                  <a:srgbClr val="FFFFFF"/>
                </a:solidFill>
              </a:defRPr>
            </a:pPr>
            <a:r>
              <a:t> al COA</a:t>
            </a:r>
          </a:p>
        </p:txBody>
      </p:sp>
      <p:sp>
        <p:nvSpPr>
          <p:cNvPr id="217" name="Graffetta"/>
          <p:cNvSpPr/>
          <p:nvPr/>
        </p:nvSpPr>
        <p:spPr>
          <a:xfrm rot="1853372">
            <a:off x="11805542" y="8771060"/>
            <a:ext cx="902072" cy="2363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fill="norm" stroke="1" extrusionOk="0">
                <a:moveTo>
                  <a:pt x="8320" y="1"/>
                </a:moveTo>
                <a:cubicBezTo>
                  <a:pt x="7923" y="-3"/>
                  <a:pt x="4263" y="-13"/>
                  <a:pt x="1919" y="849"/>
                </a:cubicBezTo>
                <a:cubicBezTo>
                  <a:pt x="644" y="1318"/>
                  <a:pt x="0" y="1941"/>
                  <a:pt x="0" y="2701"/>
                </a:cubicBezTo>
                <a:lnTo>
                  <a:pt x="0" y="18022"/>
                </a:lnTo>
                <a:cubicBezTo>
                  <a:pt x="0" y="18058"/>
                  <a:pt x="120" y="21587"/>
                  <a:pt x="10672" y="21587"/>
                </a:cubicBezTo>
                <a:cubicBezTo>
                  <a:pt x="14452" y="21587"/>
                  <a:pt x="21600" y="20874"/>
                  <a:pt x="21600" y="18177"/>
                </a:cubicBezTo>
                <a:lnTo>
                  <a:pt x="21600" y="5534"/>
                </a:lnTo>
                <a:cubicBezTo>
                  <a:pt x="21600" y="5247"/>
                  <a:pt x="20990" y="5015"/>
                  <a:pt x="20238" y="5015"/>
                </a:cubicBezTo>
                <a:cubicBezTo>
                  <a:pt x="19487" y="5015"/>
                  <a:pt x="18881" y="5247"/>
                  <a:pt x="18881" y="5534"/>
                </a:cubicBezTo>
                <a:lnTo>
                  <a:pt x="18881" y="18177"/>
                </a:lnTo>
                <a:cubicBezTo>
                  <a:pt x="18881" y="20510"/>
                  <a:pt x="11004" y="20548"/>
                  <a:pt x="10672" y="20548"/>
                </a:cubicBezTo>
                <a:cubicBezTo>
                  <a:pt x="3010" y="20548"/>
                  <a:pt x="2726" y="18278"/>
                  <a:pt x="2719" y="18022"/>
                </a:cubicBezTo>
                <a:lnTo>
                  <a:pt x="2719" y="2701"/>
                </a:lnTo>
                <a:cubicBezTo>
                  <a:pt x="2719" y="2229"/>
                  <a:pt x="3075" y="1870"/>
                  <a:pt x="3802" y="1601"/>
                </a:cubicBezTo>
                <a:cubicBezTo>
                  <a:pt x="5389" y="1014"/>
                  <a:pt x="8225" y="1039"/>
                  <a:pt x="8249" y="1040"/>
                </a:cubicBezTo>
                <a:lnTo>
                  <a:pt x="8298" y="1040"/>
                </a:lnTo>
                <a:cubicBezTo>
                  <a:pt x="10640" y="1040"/>
                  <a:pt x="12331" y="1244"/>
                  <a:pt x="13183" y="1628"/>
                </a:cubicBezTo>
                <a:cubicBezTo>
                  <a:pt x="14071" y="2030"/>
                  <a:pt x="13857" y="2528"/>
                  <a:pt x="13850" y="2544"/>
                </a:cubicBezTo>
                <a:lnTo>
                  <a:pt x="13828" y="2593"/>
                </a:lnTo>
                <a:lnTo>
                  <a:pt x="13828" y="13797"/>
                </a:lnTo>
                <a:cubicBezTo>
                  <a:pt x="13828" y="14163"/>
                  <a:pt x="13588" y="14429"/>
                  <a:pt x="13099" y="14612"/>
                </a:cubicBezTo>
                <a:cubicBezTo>
                  <a:pt x="12278" y="14919"/>
                  <a:pt x="10962" y="14913"/>
                  <a:pt x="10950" y="14914"/>
                </a:cubicBezTo>
                <a:lnTo>
                  <a:pt x="10902" y="14912"/>
                </a:lnTo>
                <a:cubicBezTo>
                  <a:pt x="9968" y="14912"/>
                  <a:pt x="9268" y="14822"/>
                  <a:pt x="8824" y="14642"/>
                </a:cubicBezTo>
                <a:cubicBezTo>
                  <a:pt x="8062" y="14335"/>
                  <a:pt x="8125" y="13836"/>
                  <a:pt x="8125" y="13835"/>
                </a:cubicBezTo>
                <a:lnTo>
                  <a:pt x="8130" y="8716"/>
                </a:lnTo>
                <a:cubicBezTo>
                  <a:pt x="8130" y="8430"/>
                  <a:pt x="7520" y="8197"/>
                  <a:pt x="6768" y="8197"/>
                </a:cubicBezTo>
                <a:cubicBezTo>
                  <a:pt x="6016" y="8197"/>
                  <a:pt x="5407" y="8430"/>
                  <a:pt x="5407" y="8716"/>
                </a:cubicBezTo>
                <a:lnTo>
                  <a:pt x="5407" y="13782"/>
                </a:lnTo>
                <a:cubicBezTo>
                  <a:pt x="5385" y="13948"/>
                  <a:pt x="5363" y="14748"/>
                  <a:pt x="6821" y="15346"/>
                </a:cubicBezTo>
                <a:cubicBezTo>
                  <a:pt x="7798" y="15746"/>
                  <a:pt x="9166" y="15949"/>
                  <a:pt x="10884" y="15951"/>
                </a:cubicBezTo>
                <a:cubicBezTo>
                  <a:pt x="11241" y="15954"/>
                  <a:pt x="13390" y="15949"/>
                  <a:pt x="14978" y="15364"/>
                </a:cubicBezTo>
                <a:cubicBezTo>
                  <a:pt x="16020" y="14980"/>
                  <a:pt x="16551" y="14453"/>
                  <a:pt x="16551" y="13797"/>
                </a:cubicBezTo>
                <a:lnTo>
                  <a:pt x="16551" y="2681"/>
                </a:lnTo>
                <a:cubicBezTo>
                  <a:pt x="16629" y="2456"/>
                  <a:pt x="16773" y="1656"/>
                  <a:pt x="15300" y="976"/>
                </a:cubicBezTo>
                <a:cubicBezTo>
                  <a:pt x="13903" y="330"/>
                  <a:pt x="11555" y="2"/>
                  <a:pt x="8320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8" name="Triangolo"/>
          <p:cNvSpPr/>
          <p:nvPr/>
        </p:nvSpPr>
        <p:spPr>
          <a:xfrm rot="10800000">
            <a:off x="15805939" y="8309840"/>
            <a:ext cx="3964457" cy="1048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9" name="Freccia"/>
          <p:cNvSpPr/>
          <p:nvPr/>
        </p:nvSpPr>
        <p:spPr>
          <a:xfrm rot="5393333">
            <a:off x="2399897" y="7694128"/>
            <a:ext cx="2051985" cy="136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4" y="7497"/>
                </a:moveTo>
                <a:lnTo>
                  <a:pt x="8024" y="0"/>
                </a:lnTo>
                <a:lnTo>
                  <a:pt x="21600" y="10800"/>
                </a:lnTo>
                <a:lnTo>
                  <a:pt x="8024" y="21600"/>
                </a:lnTo>
                <a:lnTo>
                  <a:pt x="8024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0" name="CNF"/>
          <p:cNvSpPr txBox="1"/>
          <p:nvPr/>
        </p:nvSpPr>
        <p:spPr>
          <a:xfrm>
            <a:off x="777382" y="9216105"/>
            <a:ext cx="5295992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9300">
                <a:solidFill>
                  <a:srgbClr val="FFFFFF"/>
                </a:solidFill>
              </a:defRPr>
            </a:lvl1pPr>
          </a:lstStyle>
          <a:p>
            <a:pPr/>
            <a:r>
              <a:t>CNF</a:t>
            </a:r>
          </a:p>
        </p:txBody>
      </p:sp>
      <p:sp>
        <p:nvSpPr>
          <p:cNvPr id="221" name="( colloquio)…"/>
          <p:cNvSpPr txBox="1"/>
          <p:nvPr/>
        </p:nvSpPr>
        <p:spPr>
          <a:xfrm>
            <a:off x="777382" y="10416132"/>
            <a:ext cx="5295992" cy="299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4900">
                <a:solidFill>
                  <a:srgbClr val="FFFFFF"/>
                </a:solidFill>
              </a:defRPr>
            </a:pPr>
            <a:r>
              <a:t>( colloquio)</a:t>
            </a:r>
          </a:p>
          <a:p>
            <a:pPr>
              <a:defRPr b="1" i="1" sz="3100">
                <a:solidFill>
                  <a:srgbClr val="FFFFFF"/>
                </a:solidFill>
              </a:defRPr>
            </a:pPr>
            <a:r>
              <a:t>esposizione e discussione dei titoli e documentazione prodotta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5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  <p:bldP build="whole" bldLvl="1" animBg="1" rev="0" advAuto="0" spid="220" grpId="10"/>
      <p:bldP build="whole" bldLvl="1" animBg="1" rev="0" advAuto="0" spid="214" grpId="4"/>
      <p:bldP build="whole" bldLvl="1" animBg="1" rev="0" advAuto="0" spid="212" grpId="2"/>
      <p:bldP build="whole" bldLvl="1" animBg="1" rev="0" advAuto="0" spid="208" grpId="6"/>
      <p:bldP build="whole" bldLvl="1" animBg="1" rev="0" advAuto="0" spid="217" grpId="7"/>
      <p:bldP build="whole" bldLvl="1" animBg="1" rev="0" advAuto="0" spid="215" grpId="8"/>
      <p:bldP build="whole" bldLvl="1" animBg="1" rev="0" advAuto="0" spid="221" grpId="11"/>
      <p:bldP build="whole" bldLvl="1" animBg="1" rev="0" advAuto="0" spid="213" grpId="3"/>
      <p:bldP build="whole" bldLvl="1" animBg="1" rev="0" advAuto="0" spid="218" grpId="5"/>
      <p:bldP build="whole" bldLvl="1" animBg="1" rev="0" advAuto="0" spid="219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Mantenimento del titolo…"/>
          <p:cNvSpPr txBox="1"/>
          <p:nvPr/>
        </p:nvSpPr>
        <p:spPr>
          <a:xfrm>
            <a:off x="6446835" y="2309412"/>
            <a:ext cx="11490330" cy="175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200">
                <a:solidFill>
                  <a:srgbClr val="FFFFFF"/>
                </a:solidFill>
              </a:defRPr>
            </a:pPr>
            <a:r>
              <a:t>Mantenimento del titolo </a:t>
            </a:r>
          </a:p>
          <a:p>
            <a:pPr>
              <a:defRPr b="1" i="1" sz="5200">
                <a:solidFill>
                  <a:srgbClr val="FFFFFF"/>
                </a:solidFill>
              </a:defRPr>
            </a:pPr>
            <a:r>
              <a:t>(art. 9)</a:t>
            </a:r>
          </a:p>
        </p:txBody>
      </p:sp>
      <p:pic>
        <p:nvPicPr>
          <p:cNvPr id="224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226" name="Ogni tre anni dall’iscrizione nell’elenco del COA  dichiarazione e documentazione  dell’adempimento degli obblighi di formazione permanente nel settore/indirizzo di specializzazione"/>
          <p:cNvSpPr txBox="1"/>
          <p:nvPr/>
        </p:nvSpPr>
        <p:spPr>
          <a:xfrm>
            <a:off x="166712" y="4268379"/>
            <a:ext cx="7099111" cy="8521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4500">
                <a:solidFill>
                  <a:srgbClr val="FFFFFF"/>
                </a:solidFill>
              </a:defRPr>
            </a:pPr>
            <a:r>
              <a:t>Ogni </a:t>
            </a:r>
            <a:r>
              <a:rPr u="sng"/>
              <a:t>tre anni</a:t>
            </a:r>
            <a:r>
              <a:t> dall’iscrizione nell’elenco del COA  dichiarazione e documentazione  dell’adempimento degli obblighi di formazione permanente nel settore/indirizzo di specializzazione </a:t>
            </a:r>
          </a:p>
        </p:txBody>
      </p:sp>
      <p:sp>
        <p:nvSpPr>
          <p:cNvPr id="227" name="Freccia"/>
          <p:cNvSpPr/>
          <p:nvPr/>
        </p:nvSpPr>
        <p:spPr>
          <a:xfrm>
            <a:off x="8084697" y="7221949"/>
            <a:ext cx="3281522" cy="130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8" name="partecipazione in modo proficuo e continuativo a scuole o corsi di alta formazione nello specifico settore/indirizzo di specializzazione…"/>
          <p:cNvSpPr txBox="1"/>
          <p:nvPr/>
        </p:nvSpPr>
        <p:spPr>
          <a:xfrm>
            <a:off x="11863304" y="4140701"/>
            <a:ext cx="11963638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t> partecipazione in modo proficuo e continuativo a scuole o corsi di alta formazione nello </a:t>
            </a:r>
            <a:r>
              <a:rPr u="sng"/>
              <a:t>specifico settore/indirizzo di specializzazione</a:t>
            </a:r>
            <a:r>
              <a:t> </a:t>
            </a:r>
          </a:p>
          <a:p>
            <a: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t>(</a:t>
            </a:r>
            <a:r>
              <a:rPr>
                <a:solidFill>
                  <a:srgbClr val="E22400"/>
                </a:solidFill>
              </a:rPr>
              <a:t>75 crediti </a:t>
            </a:r>
            <a:r>
              <a:t>nel triennio, almeno </a:t>
            </a:r>
            <a:r>
              <a:rPr>
                <a:solidFill>
                  <a:srgbClr val="E22400"/>
                </a:solidFill>
              </a:rPr>
              <a:t>25 </a:t>
            </a:r>
            <a:r>
              <a:t>ogni anno) </a:t>
            </a:r>
            <a:r>
              <a:rPr u="sng"/>
              <a:t>l’obbligo formativo non incontra limiti  di anzianità o età</a:t>
            </a:r>
          </a:p>
        </p:txBody>
      </p:sp>
      <p:sp>
        <p:nvSpPr>
          <p:cNvPr id="229" name="dimostrare di aver esercitato nel triennio di riferimento in modo assiduo, prevalente e continuativo, attività di avvocato nel settore/indirizzo di specializzazione"/>
          <p:cNvSpPr txBox="1"/>
          <p:nvPr/>
        </p:nvSpPr>
        <p:spPr>
          <a:xfrm>
            <a:off x="12003411" y="10151959"/>
            <a:ext cx="10811648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 dimostrare di aver esercitato nel triennio di riferimento in modo assiduo, prevalente e continuativo, attività di avvocato nel settore/indirizzo di specializzazione</a:t>
            </a:r>
          </a:p>
        </p:txBody>
      </p:sp>
      <p:sp>
        <p:nvSpPr>
          <p:cNvPr id="230" name="oppure"/>
          <p:cNvSpPr txBox="1"/>
          <p:nvPr/>
        </p:nvSpPr>
        <p:spPr>
          <a:xfrm>
            <a:off x="13029417" y="8600480"/>
            <a:ext cx="934082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4500">
                <a:solidFill>
                  <a:srgbClr val="FFFFFF"/>
                </a:solidFill>
              </a:defRPr>
            </a:lvl1pPr>
          </a:lstStyle>
          <a:p>
            <a:pPr/>
            <a:r>
              <a:t>oppure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4"/>
      <p:bldP build="whole" bldLvl="1" animBg="1" rev="0" advAuto="0" spid="229" grpId="5"/>
      <p:bldP build="whole" bldLvl="1" animBg="1" rev="0" advAuto="0" spid="226" grpId="1"/>
      <p:bldP build="whole" bldLvl="1" animBg="1" rev="0" advAuto="0" spid="228" grpId="3"/>
      <p:bldP build="whole" bldLvl="1" animBg="1" rev="0" advAuto="0" spid="22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voca del titolo…"/>
          <p:cNvSpPr txBox="1"/>
          <p:nvPr/>
        </p:nvSpPr>
        <p:spPr>
          <a:xfrm>
            <a:off x="6446835" y="2309412"/>
            <a:ext cx="11490330" cy="175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200">
                <a:solidFill>
                  <a:srgbClr val="FFFFFF"/>
                </a:solidFill>
              </a:defRPr>
            </a:pPr>
            <a:r>
              <a:t>Revoca del titolo </a:t>
            </a:r>
          </a:p>
          <a:p>
            <a:pPr>
              <a:defRPr b="1" i="1" sz="5200">
                <a:solidFill>
                  <a:srgbClr val="FFFFFF"/>
                </a:solidFill>
              </a:defRPr>
            </a:pPr>
            <a:r>
              <a:t>(art. 12)</a:t>
            </a:r>
          </a:p>
        </p:txBody>
      </p:sp>
      <p:pic>
        <p:nvPicPr>
          <p:cNvPr id="233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235" name="Il titolo è revocato dal CNF"/>
          <p:cNvSpPr txBox="1"/>
          <p:nvPr/>
        </p:nvSpPr>
        <p:spPr>
          <a:xfrm>
            <a:off x="62929" y="6660283"/>
            <a:ext cx="9340822" cy="197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5900">
                <a:solidFill>
                  <a:srgbClr val="FFFFFF"/>
                </a:solidFill>
              </a:defRPr>
            </a:lvl1pPr>
          </a:lstStyle>
          <a:p>
            <a:pPr/>
            <a:r>
              <a:t>Il titolo è revocato dal CNF</a:t>
            </a:r>
          </a:p>
        </p:txBody>
      </p:sp>
      <p:sp>
        <p:nvSpPr>
          <p:cNvPr id="236" name="Freccia"/>
          <p:cNvSpPr/>
          <p:nvPr/>
        </p:nvSpPr>
        <p:spPr>
          <a:xfrm>
            <a:off x="7524269" y="7643786"/>
            <a:ext cx="3281522" cy="1304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37" name="Irrogazione di sanzione disciplinare definitiva, diversa dall’avvertimento, conseguente ad un comportamento realizzato in violazione del dovere di competenza o di aggiornamento professionale"/>
          <p:cNvSpPr txBox="1"/>
          <p:nvPr/>
        </p:nvSpPr>
        <p:spPr>
          <a:xfrm>
            <a:off x="11863304" y="5333999"/>
            <a:ext cx="11963638" cy="304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 Irrogazione di sanzione disciplinare definitiva, diversa dall’avvertimento, conseguente ad un comportamento realizzato in violazione del dovere di competenza o di aggiornamento professionale</a:t>
            </a:r>
          </a:p>
        </p:txBody>
      </p:sp>
      <p:sp>
        <p:nvSpPr>
          <p:cNvPr id="238" name="Mancato adempimento degli obblighi di formazione continua"/>
          <p:cNvSpPr txBox="1"/>
          <p:nvPr/>
        </p:nvSpPr>
        <p:spPr>
          <a:xfrm>
            <a:off x="11655738" y="8915162"/>
            <a:ext cx="1196363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 Mancato adempimento degli obblighi di formazione continua </a:t>
            </a:r>
          </a:p>
        </p:txBody>
      </p:sp>
      <p:sp>
        <p:nvSpPr>
          <p:cNvPr id="239" name="AUTOMATICAMENTE"/>
          <p:cNvSpPr txBox="1"/>
          <p:nvPr/>
        </p:nvSpPr>
        <p:spPr>
          <a:xfrm>
            <a:off x="12780338" y="4210050"/>
            <a:ext cx="934082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4500">
                <a:solidFill>
                  <a:srgbClr val="FFFFFF"/>
                </a:solidFill>
              </a:defRPr>
            </a:pPr>
            <a:r>
              <a:rPr sz="5000"/>
              <a:t>AUTOMATICAMENTE</a:t>
            </a:r>
            <a:r>
              <a:t>  </a:t>
            </a:r>
          </a:p>
        </p:txBody>
      </p:sp>
      <p:sp>
        <p:nvSpPr>
          <p:cNvPr id="240" name="Mancato adempimento dell’obbligo di deposito nei termini della dichiarazione e della documentazione per il mantenimento del titolo allo scadere del triennio"/>
          <p:cNvSpPr txBox="1"/>
          <p:nvPr/>
        </p:nvSpPr>
        <p:spPr>
          <a:xfrm>
            <a:off x="11468930" y="10958117"/>
            <a:ext cx="11963638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 Mancato adempimento dell’obbligo di deposito nei termini della dichiarazione e della documentazione per il mantenimento del titolo allo scadere del triennio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6"/>
      <p:bldP build="whole" bldLvl="1" animBg="1" rev="0" advAuto="0" spid="235" grpId="1"/>
      <p:bldP build="whole" bldLvl="1" animBg="1" rev="0" advAuto="0" spid="236" grpId="2"/>
      <p:bldP build="whole" bldLvl="1" animBg="1" rev="0" advAuto="0" spid="237" grpId="4"/>
      <p:bldP build="whole" bldLvl="1" animBg="1" rev="0" advAuto="0" spid="238" grpId="5"/>
      <p:bldP build="whole" bldLvl="1" animBg="1" rev="0" advAuto="0" spid="239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voca del titolo…"/>
          <p:cNvSpPr txBox="1"/>
          <p:nvPr/>
        </p:nvSpPr>
        <p:spPr>
          <a:xfrm>
            <a:off x="6446835" y="2309412"/>
            <a:ext cx="11490330" cy="175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200">
                <a:solidFill>
                  <a:srgbClr val="FFFFFF"/>
                </a:solidFill>
              </a:defRPr>
            </a:pPr>
            <a:r>
              <a:t>Revoca del titolo </a:t>
            </a:r>
          </a:p>
          <a:p>
            <a:pPr>
              <a:defRPr b="1" i="1" sz="5200">
                <a:solidFill>
                  <a:srgbClr val="FFFFFF"/>
                </a:solidFill>
              </a:defRPr>
            </a:pPr>
            <a:r>
              <a:t>(art. 12)</a:t>
            </a:r>
          </a:p>
        </p:txBody>
      </p:sp>
      <p:pic>
        <p:nvPicPr>
          <p:cNvPr id="243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245" name="Il titolo è revocato dal CNF"/>
          <p:cNvSpPr txBox="1"/>
          <p:nvPr/>
        </p:nvSpPr>
        <p:spPr>
          <a:xfrm>
            <a:off x="62929" y="6660283"/>
            <a:ext cx="9340822" cy="197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5900">
                <a:solidFill>
                  <a:srgbClr val="FFFFFF"/>
                </a:solidFill>
              </a:defRPr>
            </a:lvl1pPr>
          </a:lstStyle>
          <a:p>
            <a:pPr/>
            <a:r>
              <a:t>Il titolo è revocato dal CNF</a:t>
            </a:r>
          </a:p>
        </p:txBody>
      </p:sp>
      <p:sp>
        <p:nvSpPr>
          <p:cNvPr id="246" name="Freccia"/>
          <p:cNvSpPr/>
          <p:nvPr/>
        </p:nvSpPr>
        <p:spPr>
          <a:xfrm>
            <a:off x="7524269" y="7643786"/>
            <a:ext cx="3281522" cy="1304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47" name="Di propria iniziativa o…"/>
          <p:cNvSpPr txBox="1"/>
          <p:nvPr/>
        </p:nvSpPr>
        <p:spPr>
          <a:xfrm>
            <a:off x="12780338" y="4504357"/>
            <a:ext cx="9340822" cy="256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4500">
                <a:solidFill>
                  <a:srgbClr val="FFFFFF"/>
                </a:solidFill>
              </a:defRPr>
            </a:pPr>
            <a:r>
              <a:rPr sz="5000"/>
              <a:t>Di propria iniziativa o </a:t>
            </a:r>
            <a:endParaRPr sz="5000"/>
          </a:p>
          <a:p>
            <a:pPr>
              <a:defRPr b="1" i="1" sz="4500">
                <a:solidFill>
                  <a:srgbClr val="FFFFFF"/>
                </a:solidFill>
              </a:defRPr>
            </a:pPr>
            <a:r>
              <a:rPr sz="5000"/>
              <a:t>su segnalazione COA o </a:t>
            </a:r>
            <a:endParaRPr sz="5000"/>
          </a:p>
          <a:p>
            <a:pPr>
              <a:defRPr b="1" i="1" sz="4500">
                <a:solidFill>
                  <a:srgbClr val="FFFFFF"/>
                </a:solidFill>
              </a:defRPr>
            </a:pPr>
            <a:r>
              <a:rPr sz="5000"/>
              <a:t>di terzi</a:t>
            </a:r>
            <a:r>
              <a:t>  </a:t>
            </a:r>
          </a:p>
        </p:txBody>
      </p:sp>
      <p:sp>
        <p:nvSpPr>
          <p:cNvPr id="248" name="Triangolo"/>
          <p:cNvSpPr/>
          <p:nvPr/>
        </p:nvSpPr>
        <p:spPr>
          <a:xfrm rot="10800000">
            <a:off x="15468520" y="7512103"/>
            <a:ext cx="3964458" cy="1048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49" name="procedimento di revoca"/>
          <p:cNvSpPr txBox="1"/>
          <p:nvPr/>
        </p:nvSpPr>
        <p:spPr>
          <a:xfrm>
            <a:off x="12944008" y="9005145"/>
            <a:ext cx="934082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5000">
                <a:solidFill>
                  <a:srgbClr val="FFFFFF"/>
                </a:solidFill>
              </a:defRPr>
            </a:lvl1pPr>
          </a:lstStyle>
          <a:p>
            <a:pPr>
              <a:defRPr sz="4500"/>
            </a:pPr>
            <a:r>
              <a:rPr sz="5000"/>
              <a:t>procedimento di revoca </a:t>
            </a:r>
          </a:p>
        </p:txBody>
      </p:sp>
      <p:sp>
        <p:nvSpPr>
          <p:cNvPr id="250" name="Rettangolo arrotondato"/>
          <p:cNvSpPr/>
          <p:nvPr/>
        </p:nvSpPr>
        <p:spPr>
          <a:xfrm>
            <a:off x="13173544" y="10579722"/>
            <a:ext cx="8881749" cy="2485272"/>
          </a:xfrm>
          <a:prstGeom prst="roundRect">
            <a:avLst>
              <a:gd name="adj" fmla="val 7665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51" name="“grave e comprovata carenza delle specifiche competenze del settore di specializzazione”"/>
          <p:cNvSpPr txBox="1"/>
          <p:nvPr/>
        </p:nvSpPr>
        <p:spPr>
          <a:xfrm>
            <a:off x="12780338" y="10907958"/>
            <a:ext cx="934082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“grave e comprovata carenza delle specifiche competenze del settore di specializzazione”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7"/>
      <p:bldP build="whole" bldLvl="1" animBg="1" rev="0" advAuto="0" spid="246" grpId="2"/>
      <p:bldP build="whole" bldLvl="1" animBg="1" rev="0" advAuto="0" spid="250" grpId="6"/>
      <p:bldP build="whole" bldLvl="1" animBg="1" rev="0" advAuto="0" spid="249" grpId="5"/>
      <p:bldP build="whole" bldLvl="1" animBg="1" rev="0" advAuto="0" spid="248" grpId="4"/>
      <p:bldP build="whole" bldLvl="1" animBg="1" rev="0" advAuto="0" spid="247" grpId="3"/>
      <p:bldP build="whole" bldLvl="1" animBg="1" rev="0" advAuto="0" spid="24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voca del titolo…"/>
          <p:cNvSpPr txBox="1"/>
          <p:nvPr/>
        </p:nvSpPr>
        <p:spPr>
          <a:xfrm>
            <a:off x="6446835" y="2309412"/>
            <a:ext cx="11490330" cy="175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200">
                <a:solidFill>
                  <a:srgbClr val="FFFFFF"/>
                </a:solidFill>
              </a:defRPr>
            </a:pPr>
            <a:r>
              <a:t>Revoca del titolo </a:t>
            </a:r>
          </a:p>
          <a:p>
            <a:pPr>
              <a:defRPr b="1" i="1" sz="5200">
                <a:solidFill>
                  <a:srgbClr val="FFFFFF"/>
                </a:solidFill>
              </a:defRPr>
            </a:pPr>
            <a:r>
              <a:t>(art. 12)</a:t>
            </a:r>
          </a:p>
        </p:txBody>
      </p:sp>
      <p:pic>
        <p:nvPicPr>
          <p:cNvPr id="254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256" name="Decorsi due anni dalla revoca il titolo può  essere conseguito nuovamente"/>
          <p:cNvSpPr txBox="1"/>
          <p:nvPr/>
        </p:nvSpPr>
        <p:spPr>
          <a:xfrm>
            <a:off x="6520084" y="5360669"/>
            <a:ext cx="11343832" cy="299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900">
                <a:solidFill>
                  <a:srgbClr val="FFFFFF"/>
                </a:solidFill>
              </a:defRPr>
            </a:pPr>
            <a:r>
              <a:t>Decorsi </a:t>
            </a:r>
            <a:r>
              <a:rPr u="sng"/>
              <a:t>due anni</a:t>
            </a:r>
            <a:r>
              <a:t> dalla revoca il titolo può  essere conseguito nuovamente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260" name="Commissione consiliare di Formazione…"/>
          <p:cNvSpPr txBox="1"/>
          <p:nvPr/>
        </p:nvSpPr>
        <p:spPr>
          <a:xfrm>
            <a:off x="8127886" y="10387181"/>
            <a:ext cx="17314097" cy="208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600">
                <a:solidFill>
                  <a:srgbClr val="FFFFFF"/>
                </a:solidFill>
                <a:latin typeface="ShelleyAllegroBT-Regular"/>
                <a:ea typeface="ShelleyAllegroBT-Regular"/>
                <a:cs typeface="ShelleyAllegroBT-Regular"/>
                <a:sym typeface="ShelleyAllegroBT-Regular"/>
              </a:defRPr>
            </a:pPr>
            <a:r>
              <a:t>Commissione consiliare di Formazione </a:t>
            </a:r>
          </a:p>
          <a:p>
            <a:pPr>
              <a:defRPr sz="5600">
                <a:solidFill>
                  <a:srgbClr val="FFFFFF"/>
                </a:solidFill>
                <a:latin typeface="ShelleyAllegroBT-Regular"/>
                <a:ea typeface="ShelleyAllegroBT-Regular"/>
                <a:cs typeface="ShelleyAllegroBT-Regular"/>
                <a:sym typeface="ShelleyAllegroBT-Regular"/>
              </a:defRPr>
            </a:pPr>
            <a:r>
              <a:t>del Consiglio dell’Ordine degli Avvocati di Firenze </a:t>
            </a:r>
          </a:p>
        </p:txBody>
      </p:sp>
      <p:sp>
        <p:nvSpPr>
          <p:cNvPr id="261" name="indicazioni operative più specifiche saranno predisposte non appena la Commissione Ministeriale ed il CNF avranno emanato le linee guida ed i chiarimenti necessari"/>
          <p:cNvSpPr txBox="1"/>
          <p:nvPr/>
        </p:nvSpPr>
        <p:spPr>
          <a:xfrm>
            <a:off x="1383225" y="5606388"/>
            <a:ext cx="22001748" cy="1421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indicazioni operative più specifiche saranno predisposte non appena la Commissione Ministeriale ed il CNF avranno emanato le linee guida ed i chiarimenti necessari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e specializzazioni forensi"/>
          <p:cNvSpPr txBox="1"/>
          <p:nvPr/>
        </p:nvSpPr>
        <p:spPr>
          <a:xfrm>
            <a:off x="4190367" y="4659568"/>
            <a:ext cx="16003267" cy="33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01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33" name="D.M. 1 ottobre 2020, n. 163…"/>
          <p:cNvSpPr txBox="1"/>
          <p:nvPr/>
        </p:nvSpPr>
        <p:spPr>
          <a:xfrm>
            <a:off x="4190367" y="10215110"/>
            <a:ext cx="17207149" cy="196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6100">
                <a:solidFill>
                  <a:srgbClr val="FFFFFF"/>
                </a:solidFill>
              </a:defRPr>
            </a:pPr>
            <a:r>
              <a:t>D.M. 1 ottobre 2020, n. 163</a:t>
            </a:r>
          </a:p>
          <a:p>
            <a:pPr>
              <a:defRPr b="1" i="1" sz="5700">
                <a:solidFill>
                  <a:srgbClr val="FFFFFF"/>
                </a:solidFill>
              </a:defRPr>
            </a:pPr>
            <a:r>
              <a:t> </a:t>
            </a:r>
            <a:r>
              <a:rPr sz="4600"/>
              <a:t>contenente  modifiche al decreto 12 agosto 2015, n. 144</a:t>
            </a:r>
          </a:p>
        </p:txBody>
      </p:sp>
      <p:pic>
        <p:nvPicPr>
          <p:cNvPr id="134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l regolamento  disciplina le modalità di conseguimento e di mantenimento del titolo di AVVOCATO SPECIALISTA"/>
          <p:cNvSpPr txBox="1"/>
          <p:nvPr/>
        </p:nvSpPr>
        <p:spPr>
          <a:xfrm>
            <a:off x="4987220" y="3390702"/>
            <a:ext cx="16003267" cy="286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5700">
                <a:solidFill>
                  <a:srgbClr val="FFFFFF"/>
                </a:solidFill>
              </a:defRPr>
            </a:pPr>
            <a:r>
              <a:t>Il regolamento  disciplina le modalità di </a:t>
            </a:r>
            <a:r>
              <a:rPr u="sng"/>
              <a:t>conseguimento</a:t>
            </a:r>
            <a:r>
              <a:t> e di </a:t>
            </a:r>
            <a:r>
              <a:rPr u="sng"/>
              <a:t>mantenimento</a:t>
            </a:r>
            <a:r>
              <a:t> del titolo di </a:t>
            </a:r>
            <a:r>
              <a:rPr>
                <a:solidFill>
                  <a:srgbClr val="E22400"/>
                </a:solidFill>
              </a:rPr>
              <a:t>AVVOCATO SPECIALISTA</a:t>
            </a:r>
          </a:p>
        </p:txBody>
      </p:sp>
      <p:pic>
        <p:nvPicPr>
          <p:cNvPr id="137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39" name="Freccia"/>
          <p:cNvSpPr/>
          <p:nvPr/>
        </p:nvSpPr>
        <p:spPr>
          <a:xfrm rot="5393333">
            <a:off x="12344055" y="6813615"/>
            <a:ext cx="2622262" cy="1649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84" y="7344"/>
                </a:moveTo>
                <a:lnTo>
                  <a:pt x="13884" y="0"/>
                </a:lnTo>
                <a:lnTo>
                  <a:pt x="21600" y="10800"/>
                </a:lnTo>
                <a:lnTo>
                  <a:pt x="13884" y="21600"/>
                </a:lnTo>
                <a:lnTo>
                  <a:pt x="1388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40" name="chi ha acquisito il titolo in uno…"/>
          <p:cNvSpPr txBox="1"/>
          <p:nvPr/>
        </p:nvSpPr>
        <p:spPr>
          <a:xfrm>
            <a:off x="7067546" y="9546836"/>
            <a:ext cx="13725161" cy="183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500">
                <a:solidFill>
                  <a:srgbClr val="FFFFFF"/>
                </a:solidFill>
              </a:defRPr>
            </a:pPr>
            <a:r>
              <a:t>chi ha acquisito il titolo in uno </a:t>
            </a:r>
          </a:p>
          <a:p>
            <a:pPr>
              <a:defRPr b="1" sz="5500">
                <a:solidFill>
                  <a:srgbClr val="FFFFFF"/>
                </a:solidFill>
              </a:defRPr>
            </a:pPr>
            <a:r>
              <a:t>dei </a:t>
            </a:r>
            <a:r>
              <a:rPr u="sng"/>
              <a:t>settori di specializzazione</a:t>
            </a:r>
            <a:r>
              <a:t> ex art.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3"/>
      <p:bldP build="whole" bldLvl="1" animBg="1" rev="0" advAuto="0" spid="136" grpId="1"/>
      <p:bldP build="whole" bldLvl="1" animBg="1" rev="0" advAuto="0" spid="13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44" name="SETTORI DI SPECIALIZZAZIONE"/>
          <p:cNvSpPr txBox="1"/>
          <p:nvPr/>
        </p:nvSpPr>
        <p:spPr>
          <a:xfrm>
            <a:off x="5966696" y="2127135"/>
            <a:ext cx="1299013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SETTORI DI SPECIALIZZAZIONE</a:t>
            </a:r>
          </a:p>
        </p:txBody>
      </p:sp>
      <p:pic>
        <p:nvPicPr>
          <p:cNvPr id="145" name="F2411C4C-66BD-4298-A709-4D7D775BEDD3-L0-001.jpeg" descr="F2411C4C-66BD-4298-A709-4D7D775BEDD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4754" y="3524686"/>
            <a:ext cx="7726135" cy="10133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49" name="SETTORI DI SPECIALIZZAZIONE"/>
          <p:cNvSpPr txBox="1"/>
          <p:nvPr/>
        </p:nvSpPr>
        <p:spPr>
          <a:xfrm>
            <a:off x="16403" y="5089911"/>
            <a:ext cx="899163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900">
                <a:solidFill>
                  <a:srgbClr val="FFFFFF"/>
                </a:solidFill>
              </a:defRPr>
            </a:lvl1pPr>
          </a:lstStyle>
          <a:p>
            <a:pPr/>
            <a:r>
              <a:t>SETTORI DI SPECIALIZZAZIONE</a:t>
            </a:r>
          </a:p>
        </p:txBody>
      </p:sp>
      <p:pic>
        <p:nvPicPr>
          <p:cNvPr id="150" name="F2411C4C-66BD-4298-A709-4D7D775BEDD3-L0-001.jpeg" descr="F2411C4C-66BD-4298-A709-4D7D775BEDD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112" y="6059404"/>
            <a:ext cx="5587328" cy="732830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Freccia"/>
          <p:cNvSpPr/>
          <p:nvPr/>
        </p:nvSpPr>
        <p:spPr>
          <a:xfrm>
            <a:off x="8165913" y="6766376"/>
            <a:ext cx="3281522" cy="1649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52" name="INDIRIZZI DI SPECIALIZZAZIONE…"/>
          <p:cNvSpPr txBox="1"/>
          <p:nvPr/>
        </p:nvSpPr>
        <p:spPr>
          <a:xfrm>
            <a:off x="14918304" y="1450284"/>
            <a:ext cx="8991634" cy="264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200">
                <a:solidFill>
                  <a:srgbClr val="FFFFFF"/>
                </a:solidFill>
              </a:defRPr>
            </a:pPr>
            <a:r>
              <a:t>INDIRIZZI DI SPECIALIZZAZIONE</a:t>
            </a:r>
          </a:p>
          <a:p>
            <a:pPr>
              <a:defRPr b="1" sz="5200">
                <a:solidFill>
                  <a:srgbClr val="FFFFFF"/>
                </a:solidFill>
              </a:defRPr>
            </a:pPr>
            <a:r>
              <a:t>in diritto </a:t>
            </a:r>
            <a:r>
              <a:rPr>
                <a:solidFill>
                  <a:srgbClr val="E22400"/>
                </a:solidFill>
              </a:rPr>
              <a:t>civile</a:t>
            </a:r>
          </a:p>
        </p:txBody>
      </p:sp>
      <p:pic>
        <p:nvPicPr>
          <p:cNvPr id="153" name="EE830399-116D-4F25-9CA5-0AE9C09430DA-L0-001.jpeg" descr="EE830399-116D-4F25-9CA5-0AE9C09430D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65308" y="4096172"/>
            <a:ext cx="8920322" cy="958827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Disegno"/>
          <p:cNvSpPr/>
          <p:nvPr/>
        </p:nvSpPr>
        <p:spPr>
          <a:xfrm>
            <a:off x="671514" y="6123886"/>
            <a:ext cx="1706012" cy="585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500" fill="norm" stroke="1" extrusionOk="0">
                <a:moveTo>
                  <a:pt x="4481" y="3023"/>
                </a:moveTo>
                <a:cubicBezTo>
                  <a:pt x="3610" y="2896"/>
                  <a:pt x="2739" y="2769"/>
                  <a:pt x="2195" y="2769"/>
                </a:cubicBezTo>
                <a:cubicBezTo>
                  <a:pt x="1650" y="2769"/>
                  <a:pt x="1433" y="2896"/>
                  <a:pt x="1258" y="3214"/>
                </a:cubicBezTo>
                <a:cubicBezTo>
                  <a:pt x="1084" y="3532"/>
                  <a:pt x="954" y="4040"/>
                  <a:pt x="758" y="4802"/>
                </a:cubicBezTo>
                <a:cubicBezTo>
                  <a:pt x="562" y="5565"/>
                  <a:pt x="300" y="6581"/>
                  <a:pt x="148" y="7725"/>
                </a:cubicBezTo>
                <a:cubicBezTo>
                  <a:pt x="-4" y="8868"/>
                  <a:pt x="-48" y="10139"/>
                  <a:pt x="61" y="11282"/>
                </a:cubicBezTo>
                <a:cubicBezTo>
                  <a:pt x="170" y="12426"/>
                  <a:pt x="431" y="13442"/>
                  <a:pt x="954" y="14522"/>
                </a:cubicBezTo>
                <a:cubicBezTo>
                  <a:pt x="1476" y="15602"/>
                  <a:pt x="2260" y="16746"/>
                  <a:pt x="3087" y="17635"/>
                </a:cubicBezTo>
                <a:cubicBezTo>
                  <a:pt x="3915" y="18525"/>
                  <a:pt x="4786" y="19160"/>
                  <a:pt x="5657" y="19668"/>
                </a:cubicBezTo>
                <a:cubicBezTo>
                  <a:pt x="6528" y="20176"/>
                  <a:pt x="7399" y="20558"/>
                  <a:pt x="8357" y="20812"/>
                </a:cubicBezTo>
                <a:cubicBezTo>
                  <a:pt x="9315" y="21066"/>
                  <a:pt x="10360" y="21193"/>
                  <a:pt x="11340" y="21320"/>
                </a:cubicBezTo>
                <a:cubicBezTo>
                  <a:pt x="12320" y="21447"/>
                  <a:pt x="13234" y="21574"/>
                  <a:pt x="14127" y="21447"/>
                </a:cubicBezTo>
                <a:cubicBezTo>
                  <a:pt x="15020" y="21320"/>
                  <a:pt x="15891" y="20939"/>
                  <a:pt x="16936" y="20240"/>
                </a:cubicBezTo>
                <a:cubicBezTo>
                  <a:pt x="17981" y="19541"/>
                  <a:pt x="19200" y="18525"/>
                  <a:pt x="19984" y="17635"/>
                </a:cubicBezTo>
                <a:cubicBezTo>
                  <a:pt x="20768" y="16746"/>
                  <a:pt x="21117" y="15983"/>
                  <a:pt x="21312" y="14649"/>
                </a:cubicBezTo>
                <a:cubicBezTo>
                  <a:pt x="21508" y="13315"/>
                  <a:pt x="21552" y="11409"/>
                  <a:pt x="21312" y="9694"/>
                </a:cubicBezTo>
                <a:cubicBezTo>
                  <a:pt x="21073" y="7979"/>
                  <a:pt x="20550" y="6454"/>
                  <a:pt x="19984" y="5247"/>
                </a:cubicBezTo>
                <a:cubicBezTo>
                  <a:pt x="19418" y="4040"/>
                  <a:pt x="18808" y="3150"/>
                  <a:pt x="18155" y="2515"/>
                </a:cubicBezTo>
                <a:cubicBezTo>
                  <a:pt x="17502" y="1880"/>
                  <a:pt x="16805" y="1499"/>
                  <a:pt x="15912" y="1118"/>
                </a:cubicBezTo>
                <a:cubicBezTo>
                  <a:pt x="15020" y="736"/>
                  <a:pt x="13931" y="355"/>
                  <a:pt x="13060" y="165"/>
                </a:cubicBezTo>
                <a:cubicBezTo>
                  <a:pt x="12189" y="-26"/>
                  <a:pt x="11536" y="-26"/>
                  <a:pt x="10621" y="38"/>
                </a:cubicBezTo>
                <a:cubicBezTo>
                  <a:pt x="9707" y="101"/>
                  <a:pt x="8531" y="228"/>
                  <a:pt x="7399" y="673"/>
                </a:cubicBezTo>
                <a:cubicBezTo>
                  <a:pt x="6267" y="1118"/>
                  <a:pt x="5178" y="1880"/>
                  <a:pt x="4089" y="2642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defRPr sz="1200"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0" grpId="1"/>
      <p:bldP build="whole" bldLvl="1" animBg="1" rev="0" advAuto="0" spid="151" grpId="3"/>
      <p:bldP build="whole" bldLvl="1" animBg="1" rev="0" advAuto="0" spid="152" grpId="4"/>
      <p:bldP build="whole" bldLvl="1" animBg="1" rev="0" advAuto="0" spid="153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58" name="SETTORI DI SPECIALIZZAZIONE"/>
          <p:cNvSpPr txBox="1"/>
          <p:nvPr/>
        </p:nvSpPr>
        <p:spPr>
          <a:xfrm>
            <a:off x="16403" y="5089911"/>
            <a:ext cx="899163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900">
                <a:solidFill>
                  <a:srgbClr val="FFFFFF"/>
                </a:solidFill>
              </a:defRPr>
            </a:lvl1pPr>
          </a:lstStyle>
          <a:p>
            <a:pPr/>
            <a:r>
              <a:t>SETTORI DI SPECIALIZZAZIONE</a:t>
            </a:r>
          </a:p>
        </p:txBody>
      </p:sp>
      <p:pic>
        <p:nvPicPr>
          <p:cNvPr id="159" name="F2411C4C-66BD-4298-A709-4D7D775BEDD3-L0-001.jpeg" descr="F2411C4C-66BD-4298-A709-4D7D775BEDD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112" y="6059404"/>
            <a:ext cx="5587328" cy="732830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Freccia"/>
          <p:cNvSpPr/>
          <p:nvPr/>
        </p:nvSpPr>
        <p:spPr>
          <a:xfrm>
            <a:off x="8165913" y="6766376"/>
            <a:ext cx="3281522" cy="1649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61" name="INDIRIZZI DI SPECIALIZZAZIONE…"/>
          <p:cNvSpPr txBox="1"/>
          <p:nvPr/>
        </p:nvSpPr>
        <p:spPr>
          <a:xfrm>
            <a:off x="14897548" y="1638800"/>
            <a:ext cx="8991633" cy="268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200">
                <a:solidFill>
                  <a:srgbClr val="FFFFFF"/>
                </a:solidFill>
              </a:defRPr>
            </a:pPr>
            <a:r>
              <a:t>INDIRIZZI DI SPECIALIZZAZIONE</a:t>
            </a:r>
          </a:p>
          <a:p>
            <a:pPr>
              <a:defRPr b="1" sz="5200">
                <a:solidFill>
                  <a:srgbClr val="FFFFFF"/>
                </a:solidFill>
              </a:defRPr>
            </a:pPr>
            <a:r>
              <a:t>in diritto </a:t>
            </a:r>
            <a:r>
              <a:rPr b="0">
                <a:solidFill>
                  <a:srgbClr val="E22400"/>
                </a:solidFill>
                <a:latin typeface="Farah Regular"/>
                <a:ea typeface="Farah Regular"/>
                <a:cs typeface="Farah Regular"/>
                <a:sym typeface="Farah Regular"/>
              </a:rPr>
              <a:t>penale</a:t>
            </a:r>
          </a:p>
        </p:txBody>
      </p:sp>
      <p:pic>
        <p:nvPicPr>
          <p:cNvPr id="162" name="1C43D6CD-2841-4FE5-AC0A-8F1F1F05113E-L0-001.jpeg" descr="1C43D6CD-2841-4FE5-AC0A-8F1F1F05113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93908" y="4714305"/>
            <a:ext cx="10822993" cy="87315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Disegno"/>
          <p:cNvGrpSpPr/>
          <p:nvPr/>
        </p:nvGrpSpPr>
        <p:grpSpPr>
          <a:xfrm>
            <a:off x="701782" y="6581326"/>
            <a:ext cx="1786911" cy="596992"/>
            <a:chOff x="0" y="0"/>
            <a:chExt cx="1786909" cy="596991"/>
          </a:xfrm>
        </p:grpSpPr>
        <p:sp>
          <p:nvSpPr>
            <p:cNvPr id="163" name="Linea"/>
            <p:cNvSpPr/>
            <p:nvPr/>
          </p:nvSpPr>
          <p:spPr>
            <a:xfrm>
              <a:off x="315289" y="123049"/>
              <a:ext cx="10379" cy="2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a"/>
            <p:cNvSpPr/>
            <p:nvPr/>
          </p:nvSpPr>
          <p:spPr>
            <a:xfrm>
              <a:off x="0" y="0"/>
              <a:ext cx="1786910" cy="596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46" fill="norm" stroke="1" extrusionOk="0">
                  <a:moveTo>
                    <a:pt x="4050" y="2943"/>
                  </a:moveTo>
                  <a:cubicBezTo>
                    <a:pt x="3633" y="3067"/>
                    <a:pt x="3217" y="3192"/>
                    <a:pt x="2800" y="3380"/>
                  </a:cubicBezTo>
                  <a:cubicBezTo>
                    <a:pt x="2383" y="3567"/>
                    <a:pt x="1966" y="3817"/>
                    <a:pt x="1569" y="4191"/>
                  </a:cubicBezTo>
                  <a:cubicBezTo>
                    <a:pt x="1173" y="4566"/>
                    <a:pt x="798" y="5065"/>
                    <a:pt x="527" y="6251"/>
                  </a:cubicBezTo>
                  <a:cubicBezTo>
                    <a:pt x="256" y="7437"/>
                    <a:pt x="89" y="9310"/>
                    <a:pt x="27" y="10871"/>
                  </a:cubicBezTo>
                  <a:cubicBezTo>
                    <a:pt x="-36" y="12432"/>
                    <a:pt x="6" y="13680"/>
                    <a:pt x="214" y="14741"/>
                  </a:cubicBezTo>
                  <a:cubicBezTo>
                    <a:pt x="423" y="15803"/>
                    <a:pt x="798" y="16677"/>
                    <a:pt x="1298" y="17426"/>
                  </a:cubicBezTo>
                  <a:cubicBezTo>
                    <a:pt x="1799" y="18175"/>
                    <a:pt x="2424" y="18799"/>
                    <a:pt x="2945" y="19111"/>
                  </a:cubicBezTo>
                  <a:cubicBezTo>
                    <a:pt x="3467" y="19423"/>
                    <a:pt x="3884" y="19423"/>
                    <a:pt x="4176" y="19611"/>
                  </a:cubicBezTo>
                  <a:cubicBezTo>
                    <a:pt x="4467" y="19798"/>
                    <a:pt x="4634" y="20173"/>
                    <a:pt x="4926" y="20360"/>
                  </a:cubicBezTo>
                  <a:cubicBezTo>
                    <a:pt x="5218" y="20547"/>
                    <a:pt x="5635" y="20547"/>
                    <a:pt x="6261" y="20672"/>
                  </a:cubicBezTo>
                  <a:cubicBezTo>
                    <a:pt x="6886" y="20797"/>
                    <a:pt x="7720" y="21047"/>
                    <a:pt x="8471" y="21234"/>
                  </a:cubicBezTo>
                  <a:cubicBezTo>
                    <a:pt x="9221" y="21421"/>
                    <a:pt x="9888" y="21546"/>
                    <a:pt x="10639" y="21546"/>
                  </a:cubicBezTo>
                  <a:cubicBezTo>
                    <a:pt x="11389" y="21546"/>
                    <a:pt x="12223" y="21421"/>
                    <a:pt x="13224" y="21234"/>
                  </a:cubicBezTo>
                  <a:cubicBezTo>
                    <a:pt x="14225" y="21047"/>
                    <a:pt x="15393" y="20797"/>
                    <a:pt x="16393" y="20422"/>
                  </a:cubicBezTo>
                  <a:cubicBezTo>
                    <a:pt x="17394" y="20048"/>
                    <a:pt x="18228" y="19548"/>
                    <a:pt x="18937" y="18862"/>
                  </a:cubicBezTo>
                  <a:cubicBezTo>
                    <a:pt x="19646" y="18175"/>
                    <a:pt x="20230" y="17301"/>
                    <a:pt x="20647" y="16365"/>
                  </a:cubicBezTo>
                  <a:cubicBezTo>
                    <a:pt x="21064" y="15428"/>
                    <a:pt x="21314" y="14429"/>
                    <a:pt x="21439" y="13618"/>
                  </a:cubicBezTo>
                  <a:cubicBezTo>
                    <a:pt x="21564" y="12806"/>
                    <a:pt x="21564" y="12182"/>
                    <a:pt x="21481" y="11308"/>
                  </a:cubicBezTo>
                  <a:cubicBezTo>
                    <a:pt x="21397" y="10434"/>
                    <a:pt x="21230" y="9310"/>
                    <a:pt x="20918" y="8124"/>
                  </a:cubicBezTo>
                  <a:cubicBezTo>
                    <a:pt x="20605" y="6938"/>
                    <a:pt x="20146" y="5689"/>
                    <a:pt x="19500" y="4566"/>
                  </a:cubicBezTo>
                  <a:cubicBezTo>
                    <a:pt x="18854" y="3442"/>
                    <a:pt x="18020" y="2443"/>
                    <a:pt x="17123" y="1694"/>
                  </a:cubicBezTo>
                  <a:cubicBezTo>
                    <a:pt x="16227" y="945"/>
                    <a:pt x="15267" y="445"/>
                    <a:pt x="14267" y="196"/>
                  </a:cubicBezTo>
                  <a:cubicBezTo>
                    <a:pt x="13266" y="-54"/>
                    <a:pt x="12223" y="-54"/>
                    <a:pt x="11285" y="133"/>
                  </a:cubicBezTo>
                  <a:cubicBezTo>
                    <a:pt x="10347" y="321"/>
                    <a:pt x="9513" y="695"/>
                    <a:pt x="8658" y="1070"/>
                  </a:cubicBezTo>
                  <a:cubicBezTo>
                    <a:pt x="7803" y="1444"/>
                    <a:pt x="6928" y="1819"/>
                    <a:pt x="6156" y="2069"/>
                  </a:cubicBezTo>
                  <a:cubicBezTo>
                    <a:pt x="5385" y="2318"/>
                    <a:pt x="4718" y="2443"/>
                    <a:pt x="4196" y="2943"/>
                  </a:cubicBezTo>
                  <a:cubicBezTo>
                    <a:pt x="3675" y="3442"/>
                    <a:pt x="3300" y="4316"/>
                    <a:pt x="2925" y="519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00000"/>
                </a:lnSpc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4"/>
      <p:bldP build="whole" bldLvl="1" animBg="1" rev="0" advAuto="0" spid="162" grpId="3"/>
      <p:bldP build="whole" bldLvl="1" animBg="1" rev="0" advAuto="0" spid="161" grpId="2"/>
      <p:bldP build="whole" bldLvl="1" animBg="1" rev="0" advAuto="0" spid="1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69" name="SETTORI DI SPECIALIZZAZIONE"/>
          <p:cNvSpPr txBox="1"/>
          <p:nvPr/>
        </p:nvSpPr>
        <p:spPr>
          <a:xfrm>
            <a:off x="16403" y="5089911"/>
            <a:ext cx="899163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900">
                <a:solidFill>
                  <a:srgbClr val="FFFFFF"/>
                </a:solidFill>
              </a:defRPr>
            </a:lvl1pPr>
          </a:lstStyle>
          <a:p>
            <a:pPr/>
            <a:r>
              <a:t>SETTORI DI SPECIALIZZAZIONE</a:t>
            </a:r>
          </a:p>
        </p:txBody>
      </p:sp>
      <p:pic>
        <p:nvPicPr>
          <p:cNvPr id="170" name="F2411C4C-66BD-4298-A709-4D7D775BEDD3-L0-001.jpeg" descr="F2411C4C-66BD-4298-A709-4D7D775BEDD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168" y="5872164"/>
            <a:ext cx="5780407" cy="758154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Freccia"/>
          <p:cNvSpPr/>
          <p:nvPr/>
        </p:nvSpPr>
        <p:spPr>
          <a:xfrm>
            <a:off x="7584729" y="6807889"/>
            <a:ext cx="3281522" cy="1649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pic>
        <p:nvPicPr>
          <p:cNvPr id="172" name="CA7A5925-CA3C-41C2-AE60-227B29067329-L0-001.jpeg" descr="CA7A5925-CA3C-41C2-AE60-227B29067329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24151" y="4284067"/>
            <a:ext cx="9861180" cy="938479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INDIRIZZI DI SPECIALIZZAZIONE…"/>
          <p:cNvSpPr txBox="1"/>
          <p:nvPr/>
        </p:nvSpPr>
        <p:spPr>
          <a:xfrm>
            <a:off x="14897548" y="1638800"/>
            <a:ext cx="8991633" cy="268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200">
                <a:solidFill>
                  <a:srgbClr val="FFFFFF"/>
                </a:solidFill>
              </a:defRPr>
            </a:pPr>
            <a:r>
              <a:t>INDIRIZZI DI SPECIALIZZAZIONE</a:t>
            </a:r>
          </a:p>
          <a:p>
            <a:pPr>
              <a:defRPr b="1" sz="5200">
                <a:solidFill>
                  <a:srgbClr val="FFFFFF"/>
                </a:solidFill>
              </a:defRPr>
            </a:pPr>
            <a:r>
              <a:t>in diritto </a:t>
            </a:r>
            <a:r>
              <a:rPr b="0">
                <a:solidFill>
                  <a:srgbClr val="E22400"/>
                </a:solidFill>
                <a:latin typeface="Farah Regular"/>
                <a:ea typeface="Farah Regular"/>
                <a:cs typeface="Farah Regular"/>
                <a:sym typeface="Farah Regular"/>
              </a:rPr>
              <a:t>amministrativo</a:t>
            </a:r>
          </a:p>
        </p:txBody>
      </p:sp>
      <p:sp>
        <p:nvSpPr>
          <p:cNvPr id="174" name="Disegno"/>
          <p:cNvSpPr/>
          <p:nvPr/>
        </p:nvSpPr>
        <p:spPr>
          <a:xfrm>
            <a:off x="553508" y="6873887"/>
            <a:ext cx="2692530" cy="615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fill="norm" stroke="1" extrusionOk="0">
                <a:moveTo>
                  <a:pt x="2967" y="3883"/>
                </a:moveTo>
                <a:cubicBezTo>
                  <a:pt x="2690" y="3640"/>
                  <a:pt x="2412" y="3398"/>
                  <a:pt x="2135" y="3276"/>
                </a:cubicBezTo>
                <a:cubicBezTo>
                  <a:pt x="1858" y="3155"/>
                  <a:pt x="1580" y="3155"/>
                  <a:pt x="1262" y="3822"/>
                </a:cubicBezTo>
                <a:cubicBezTo>
                  <a:pt x="943" y="4490"/>
                  <a:pt x="582" y="5825"/>
                  <a:pt x="347" y="7342"/>
                </a:cubicBezTo>
                <a:cubicBezTo>
                  <a:pt x="111" y="8858"/>
                  <a:pt x="0" y="10557"/>
                  <a:pt x="0" y="11953"/>
                </a:cubicBezTo>
                <a:cubicBezTo>
                  <a:pt x="0" y="13348"/>
                  <a:pt x="111" y="14440"/>
                  <a:pt x="250" y="15472"/>
                </a:cubicBezTo>
                <a:cubicBezTo>
                  <a:pt x="388" y="16503"/>
                  <a:pt x="555" y="17474"/>
                  <a:pt x="846" y="18263"/>
                </a:cubicBezTo>
                <a:cubicBezTo>
                  <a:pt x="1137" y="19052"/>
                  <a:pt x="1553" y="19658"/>
                  <a:pt x="2052" y="20083"/>
                </a:cubicBezTo>
                <a:cubicBezTo>
                  <a:pt x="2551" y="20508"/>
                  <a:pt x="3133" y="20751"/>
                  <a:pt x="3826" y="20872"/>
                </a:cubicBezTo>
                <a:cubicBezTo>
                  <a:pt x="4520" y="20993"/>
                  <a:pt x="5324" y="20993"/>
                  <a:pt x="6114" y="21054"/>
                </a:cubicBezTo>
                <a:cubicBezTo>
                  <a:pt x="6904" y="21115"/>
                  <a:pt x="7681" y="21236"/>
                  <a:pt x="8415" y="21357"/>
                </a:cubicBezTo>
                <a:cubicBezTo>
                  <a:pt x="9150" y="21479"/>
                  <a:pt x="9843" y="21600"/>
                  <a:pt x="10564" y="21600"/>
                </a:cubicBezTo>
                <a:cubicBezTo>
                  <a:pt x="11285" y="21600"/>
                  <a:pt x="12034" y="21479"/>
                  <a:pt x="12769" y="21357"/>
                </a:cubicBezTo>
                <a:cubicBezTo>
                  <a:pt x="13503" y="21236"/>
                  <a:pt x="14224" y="21115"/>
                  <a:pt x="14931" y="20993"/>
                </a:cubicBezTo>
                <a:cubicBezTo>
                  <a:pt x="15639" y="20872"/>
                  <a:pt x="16332" y="20751"/>
                  <a:pt x="16942" y="20569"/>
                </a:cubicBezTo>
                <a:cubicBezTo>
                  <a:pt x="17552" y="20387"/>
                  <a:pt x="18079" y="20144"/>
                  <a:pt x="18619" y="19598"/>
                </a:cubicBezTo>
                <a:cubicBezTo>
                  <a:pt x="19160" y="19052"/>
                  <a:pt x="19715" y="18202"/>
                  <a:pt x="20172" y="17231"/>
                </a:cubicBezTo>
                <a:cubicBezTo>
                  <a:pt x="20630" y="16261"/>
                  <a:pt x="20990" y="15169"/>
                  <a:pt x="21212" y="14258"/>
                </a:cubicBezTo>
                <a:cubicBezTo>
                  <a:pt x="21434" y="13348"/>
                  <a:pt x="21517" y="12620"/>
                  <a:pt x="21558" y="11953"/>
                </a:cubicBezTo>
                <a:cubicBezTo>
                  <a:pt x="21600" y="11285"/>
                  <a:pt x="21600" y="10679"/>
                  <a:pt x="21420" y="9829"/>
                </a:cubicBezTo>
                <a:cubicBezTo>
                  <a:pt x="21240" y="8980"/>
                  <a:pt x="20879" y="7888"/>
                  <a:pt x="20338" y="6917"/>
                </a:cubicBezTo>
                <a:cubicBezTo>
                  <a:pt x="19798" y="5946"/>
                  <a:pt x="19077" y="5097"/>
                  <a:pt x="18314" y="4126"/>
                </a:cubicBezTo>
                <a:cubicBezTo>
                  <a:pt x="17552" y="3155"/>
                  <a:pt x="16748" y="2063"/>
                  <a:pt x="16013" y="1335"/>
                </a:cubicBezTo>
                <a:cubicBezTo>
                  <a:pt x="15278" y="607"/>
                  <a:pt x="14613" y="243"/>
                  <a:pt x="13795" y="121"/>
                </a:cubicBezTo>
                <a:cubicBezTo>
                  <a:pt x="12977" y="0"/>
                  <a:pt x="12006" y="121"/>
                  <a:pt x="11244" y="243"/>
                </a:cubicBezTo>
                <a:cubicBezTo>
                  <a:pt x="10481" y="364"/>
                  <a:pt x="9927" y="485"/>
                  <a:pt x="9275" y="485"/>
                </a:cubicBezTo>
                <a:cubicBezTo>
                  <a:pt x="8623" y="485"/>
                  <a:pt x="7875" y="364"/>
                  <a:pt x="7223" y="243"/>
                </a:cubicBezTo>
                <a:cubicBezTo>
                  <a:pt x="6572" y="121"/>
                  <a:pt x="6017" y="0"/>
                  <a:pt x="5532" y="0"/>
                </a:cubicBezTo>
                <a:cubicBezTo>
                  <a:pt x="5046" y="0"/>
                  <a:pt x="4631" y="121"/>
                  <a:pt x="4228" y="546"/>
                </a:cubicBezTo>
                <a:cubicBezTo>
                  <a:pt x="3826" y="971"/>
                  <a:pt x="3438" y="1699"/>
                  <a:pt x="3203" y="2306"/>
                </a:cubicBezTo>
                <a:cubicBezTo>
                  <a:pt x="2967" y="2912"/>
                  <a:pt x="2884" y="3398"/>
                  <a:pt x="2801" y="3883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defRPr sz="1200"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2"/>
      <p:bldP build="whole" bldLvl="1" animBg="1" rev="0" advAuto="0" spid="172" grpId="3"/>
      <p:bldP build="whole" bldLvl="1" animBg="1" rev="0" advAuto="0" spid="17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l titolo di AVVOCATO SPECIALISTA è conferito dal CNF in ragione del…"/>
          <p:cNvSpPr txBox="1"/>
          <p:nvPr/>
        </p:nvSpPr>
        <p:spPr>
          <a:xfrm>
            <a:off x="832724" y="5415420"/>
            <a:ext cx="23087393" cy="592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7000">
                <a:solidFill>
                  <a:srgbClr val="FFFFFF"/>
                </a:solidFill>
              </a:defRPr>
            </a:pPr>
            <a:r>
              <a:t>Il titolo di </a:t>
            </a:r>
            <a:r>
              <a:rPr>
                <a:solidFill>
                  <a:srgbClr val="E22400"/>
                </a:solidFill>
              </a:rPr>
              <a:t>AVVOCATO SPECIALISTA </a:t>
            </a:r>
            <a:r>
              <a:t>è conferito dal CNF in ragione del </a:t>
            </a:r>
          </a:p>
          <a:p>
            <a:pPr>
              <a:defRPr b="1" i="1" sz="7000">
                <a:solidFill>
                  <a:srgbClr val="FFFFFF"/>
                </a:solidFill>
              </a:defRPr>
            </a:pPr>
            <a:r>
              <a:rPr u="sng"/>
              <a:t>percorso</a:t>
            </a:r>
            <a:r>
              <a:t> </a:t>
            </a:r>
            <a:r>
              <a:rPr u="sng"/>
              <a:t>formativo</a:t>
            </a:r>
            <a:r>
              <a:t> previsto dall’art. 7 </a:t>
            </a:r>
          </a:p>
          <a:p>
            <a:pPr>
              <a:defRPr b="1" i="1" sz="7000">
                <a:solidFill>
                  <a:srgbClr val="FFFFFF"/>
                </a:solidFill>
              </a:defRPr>
            </a:pPr>
            <a:r>
              <a:t>ovvero della </a:t>
            </a:r>
          </a:p>
          <a:p>
            <a:pPr>
              <a:defRPr b="1" i="1" sz="7000">
                <a:solidFill>
                  <a:srgbClr val="FFFFFF"/>
                </a:solidFill>
              </a:defRPr>
            </a:pPr>
            <a:r>
              <a:rPr u="sng"/>
              <a:t>comprovata esperienza professionale</a:t>
            </a:r>
            <a:r>
              <a:t> ex art. 8</a:t>
            </a:r>
          </a:p>
        </p:txBody>
      </p:sp>
      <p:pic>
        <p:nvPicPr>
          <p:cNvPr id="177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Le specializzazioni forensi"/>
          <p:cNvSpPr txBox="1"/>
          <p:nvPr/>
        </p:nvSpPr>
        <p:spPr>
          <a:xfrm>
            <a:off x="7396611" y="72958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l titolo di AVVOCATO SPECIALISTA è conferito dal CNF in ragione del…"/>
          <p:cNvSpPr txBox="1"/>
          <p:nvPr/>
        </p:nvSpPr>
        <p:spPr>
          <a:xfrm>
            <a:off x="6446835" y="2079399"/>
            <a:ext cx="11490330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2500">
                <a:solidFill>
                  <a:srgbClr val="FFFFFF"/>
                </a:solidFill>
              </a:defRPr>
            </a:pPr>
            <a:r>
              <a:t>Il titolo di </a:t>
            </a:r>
            <a:r>
              <a:rPr>
                <a:solidFill>
                  <a:srgbClr val="E22400"/>
                </a:solidFill>
              </a:rPr>
              <a:t>AVVOCATO SPECIALISTA </a:t>
            </a:r>
            <a:r>
              <a:t>è conferito dal CNF in ragione del </a:t>
            </a:r>
          </a:p>
          <a:p>
            <a:pPr>
              <a:defRPr b="1" i="1" sz="2500">
                <a:solidFill>
                  <a:srgbClr val="FFFFFF"/>
                </a:solidFill>
              </a:defRPr>
            </a:pPr>
            <a:r>
              <a:rPr u="sng"/>
              <a:t>percorso</a:t>
            </a:r>
            <a:r>
              <a:t> </a:t>
            </a:r>
            <a:r>
              <a:rPr u="sng"/>
              <a:t>formativo</a:t>
            </a:r>
            <a:r>
              <a:t> previsto dall’art. 7 </a:t>
            </a:r>
          </a:p>
          <a:p>
            <a:pPr>
              <a:defRPr b="1" i="1" sz="2500">
                <a:solidFill>
                  <a:srgbClr val="FFFFFF"/>
                </a:solidFill>
              </a:defRPr>
            </a:pPr>
            <a:r>
              <a:t>ovvero della </a:t>
            </a:r>
          </a:p>
          <a:p>
            <a:pPr>
              <a:defRPr b="1" i="1" sz="2500">
                <a:solidFill>
                  <a:srgbClr val="FFFFFF"/>
                </a:solidFill>
              </a:defRPr>
            </a:pPr>
            <a:r>
              <a:rPr u="sng"/>
              <a:t>comprovata esperienza professionale</a:t>
            </a:r>
            <a:r>
              <a:t> ex art. 8</a:t>
            </a:r>
          </a:p>
        </p:txBody>
      </p:sp>
      <p:pic>
        <p:nvPicPr>
          <p:cNvPr id="181" name="A15E8AB6-C0EA-4FEF-A787-B8B441BCFA26-L0-001.jpeg" descr="A15E8AB6-C0EA-4FEF-A787-B8B441BCFA2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31" y="144220"/>
            <a:ext cx="4643573" cy="348268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e specializzazioni forensi"/>
          <p:cNvSpPr txBox="1"/>
          <p:nvPr/>
        </p:nvSpPr>
        <p:spPr>
          <a:xfrm>
            <a:off x="7396611" y="828413"/>
            <a:ext cx="959077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Le specializzazioni forensi</a:t>
            </a:r>
          </a:p>
        </p:txBody>
      </p:sp>
      <p:sp>
        <p:nvSpPr>
          <p:cNvPr id="183" name="Domanda al COA"/>
          <p:cNvSpPr txBox="1"/>
          <p:nvPr/>
        </p:nvSpPr>
        <p:spPr>
          <a:xfrm>
            <a:off x="-217785" y="6635749"/>
            <a:ext cx="6839452" cy="247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7500">
                <a:solidFill>
                  <a:srgbClr val="FFFFFF"/>
                </a:solidFill>
              </a:defRPr>
            </a:pPr>
            <a:r>
              <a:rPr u="sng"/>
              <a:t>Domanda</a:t>
            </a:r>
            <a:r>
              <a:t> al COA</a:t>
            </a:r>
          </a:p>
        </p:txBody>
      </p:sp>
      <p:sp>
        <p:nvSpPr>
          <p:cNvPr id="184" name="Frequenza corso  ex art. 7  negli ultimi 5 anni…"/>
          <p:cNvSpPr txBox="1"/>
          <p:nvPr/>
        </p:nvSpPr>
        <p:spPr>
          <a:xfrm>
            <a:off x="11089785" y="6881455"/>
            <a:ext cx="1224385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t>Frequenza </a:t>
            </a:r>
            <a:r>
              <a:rPr u="sng"/>
              <a:t>corso</a:t>
            </a:r>
            <a:r>
              <a:t>  ex art. 7  negli ultimi 5 anni  </a:t>
            </a:r>
          </a:p>
          <a:p>
            <a: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pPr>
            <a:r>
              <a:t>o </a:t>
            </a:r>
            <a:r>
              <a:rPr u="sng"/>
              <a:t>comprovata esperienza</a:t>
            </a:r>
            <a:r>
              <a:t> ex art. 8</a:t>
            </a:r>
          </a:p>
        </p:txBody>
      </p:sp>
      <p:sp>
        <p:nvSpPr>
          <p:cNvPr id="185" name="No sanzione disciplinare definitiva  per violazione del dovere di competenza o aggiornamento (diversa dall’avvertimento) nei tre anni precedenti."/>
          <p:cNvSpPr txBox="1"/>
          <p:nvPr/>
        </p:nvSpPr>
        <p:spPr>
          <a:xfrm>
            <a:off x="11157580" y="8832139"/>
            <a:ext cx="1265943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No sanzione disciplinare definitiva  per violazione del dovere di competenza o aggiornamento (diversa dall’avvertimento) nei tre anni precedenti.</a:t>
            </a:r>
          </a:p>
        </p:txBody>
      </p:sp>
      <p:sp>
        <p:nvSpPr>
          <p:cNvPr id="186" name="No revoca del titolo di specialista nei due anni precedenti la presentazione della domanda"/>
          <p:cNvSpPr txBox="1"/>
          <p:nvPr/>
        </p:nvSpPr>
        <p:spPr>
          <a:xfrm>
            <a:off x="11155229" y="11392423"/>
            <a:ext cx="1175607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b="1" i="1" sz="3500">
                <a:solidFill>
                  <a:srgbClr val="FFFFFF"/>
                </a:solidFill>
              </a:defRPr>
            </a:lvl1pPr>
          </a:lstStyle>
          <a:p>
            <a:pPr/>
            <a:r>
              <a:t>No revoca del titolo di specialista nei due anni precedenti la presentazione della domanda </a:t>
            </a:r>
          </a:p>
        </p:txBody>
      </p:sp>
      <p:sp>
        <p:nvSpPr>
          <p:cNvPr id="187" name="Freccia"/>
          <p:cNvSpPr/>
          <p:nvPr/>
        </p:nvSpPr>
        <p:spPr>
          <a:xfrm rot="5393333">
            <a:off x="2175775" y="9393357"/>
            <a:ext cx="2051986" cy="1366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739" y="7344"/>
                </a:moveTo>
                <a:lnTo>
                  <a:pt x="11739" y="0"/>
                </a:lnTo>
                <a:lnTo>
                  <a:pt x="21600" y="10800"/>
                </a:lnTo>
                <a:lnTo>
                  <a:pt x="11739" y="21600"/>
                </a:lnTo>
                <a:lnTo>
                  <a:pt x="11739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88" name="CNF"/>
          <p:cNvSpPr txBox="1"/>
          <p:nvPr/>
        </p:nvSpPr>
        <p:spPr>
          <a:xfrm>
            <a:off x="553945" y="11504521"/>
            <a:ext cx="5295991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9300">
                <a:solidFill>
                  <a:srgbClr val="FFFFFF"/>
                </a:solidFill>
              </a:defRPr>
            </a:lvl1pPr>
          </a:lstStyle>
          <a:p>
            <a:pPr/>
            <a:r>
              <a:t>CNF</a:t>
            </a:r>
          </a:p>
        </p:txBody>
      </p:sp>
      <p:sp>
        <p:nvSpPr>
          <p:cNvPr id="189" name="Requisiti"/>
          <p:cNvSpPr txBox="1"/>
          <p:nvPr/>
        </p:nvSpPr>
        <p:spPr>
          <a:xfrm>
            <a:off x="13341714" y="4984109"/>
            <a:ext cx="6977774" cy="115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Requisiti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3"/>
      <p:bldP build="whole" bldLvl="1" animBg="1" rev="0" advAuto="0" spid="186" grpId="5"/>
      <p:bldP build="whole" bldLvl="1" animBg="1" rev="0" advAuto="0" spid="187" grpId="6"/>
      <p:bldP build="whole" bldLvl="1" animBg="1" rev="0" advAuto="0" spid="183" grpId="1"/>
      <p:bldP build="whole" bldLvl="1" animBg="1" rev="0" advAuto="0" spid="188" grpId="7"/>
      <p:bldP build="whole" bldLvl="1" animBg="1" rev="0" advAuto="0" spid="189" grpId="2"/>
      <p:bldP build="whole" bldLvl="1" animBg="1" rev="0" advAuto="0" spid="185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